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s/slide5.xml" ContentType="application/vnd.openxmlformats-officedocument.presentationml.slide+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slideLayouts/slideLayout7.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7"/>
  </p:notesMasterIdLst>
  <p:sldIdLst>
    <p:sldId id="261" r:id="rId2"/>
    <p:sldId id="258" r:id="rId3"/>
    <p:sldId id="266" r:id="rId4"/>
    <p:sldId id="268" r:id="rId5"/>
    <p:sldId id="267"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79" d="100"/>
          <a:sy n="79" d="100"/>
        </p:scale>
        <p:origin x="-119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43B15C-5518-7143-8693-3CFF2DE359C0}" type="datetimeFigureOut">
              <a:rPr lang="en-US" smtClean="0"/>
              <a:pPr/>
              <a:t>11/2/11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E33863-6A75-564A-A8FC-87B0CC8F3F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B0943E-BE7E-8D45-AFAB-2F0D6900CD1A}" type="datetimeFigureOut">
              <a:rPr lang="en-US" smtClean="0"/>
              <a:pPr/>
              <a:t>11/2/11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B0943E-BE7E-8D45-AFAB-2F0D6900CD1A}" type="datetimeFigureOut">
              <a:rPr lang="en-US" smtClean="0"/>
              <a:pPr/>
              <a:t>11/2/11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B0943E-BE7E-8D45-AFAB-2F0D6900CD1A}" type="datetimeFigureOut">
              <a:rPr lang="en-US" smtClean="0"/>
              <a:pPr/>
              <a:t>11/2/11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B0943E-BE7E-8D45-AFAB-2F0D6900CD1A}" type="datetimeFigureOut">
              <a:rPr lang="en-US" smtClean="0"/>
              <a:pPr/>
              <a:t>11/2/11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B0943E-BE7E-8D45-AFAB-2F0D6900CD1A}" type="datetimeFigureOut">
              <a:rPr lang="en-US" smtClean="0"/>
              <a:pPr/>
              <a:t>11/2/11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B0943E-BE7E-8D45-AFAB-2F0D6900CD1A}" type="datetimeFigureOut">
              <a:rPr lang="en-US" smtClean="0"/>
              <a:pPr/>
              <a:t>11/2/11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B0943E-BE7E-8D45-AFAB-2F0D6900CD1A}" type="datetimeFigureOut">
              <a:rPr lang="en-US" smtClean="0"/>
              <a:pPr/>
              <a:t>11/2/11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B0943E-BE7E-8D45-AFAB-2F0D6900CD1A}" type="datetimeFigureOut">
              <a:rPr lang="en-US" smtClean="0"/>
              <a:pPr/>
              <a:t>11/2/11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B0943E-BE7E-8D45-AFAB-2F0D6900CD1A}" type="datetimeFigureOut">
              <a:rPr lang="en-US" smtClean="0"/>
              <a:pPr/>
              <a:t>11/2/11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B0943E-BE7E-8D45-AFAB-2F0D6900CD1A}" type="datetimeFigureOut">
              <a:rPr lang="en-US" smtClean="0"/>
              <a:pPr/>
              <a:t>11/2/11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B0943E-BE7E-8D45-AFAB-2F0D6900CD1A}" type="datetimeFigureOut">
              <a:rPr lang="en-US" smtClean="0"/>
              <a:pPr/>
              <a:t>11/2/11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BB986-FDF3-374B-83FC-2726676B89B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0943E-BE7E-8D45-AFAB-2F0D6900CD1A}" type="datetimeFigureOut">
              <a:rPr lang="en-US" smtClean="0"/>
              <a:pPr/>
              <a:t>11/2/11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7BB986-FDF3-374B-83FC-2726676B89B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755775"/>
          </a:xfrm>
        </p:spPr>
        <p:txBody>
          <a:bodyPr>
            <a:normAutofit fontScale="90000"/>
          </a:bodyPr>
          <a:lstStyle/>
          <a:p>
            <a:r>
              <a:rPr lang="en-US" dirty="0" smtClean="0"/>
              <a:t>Homework</a:t>
            </a:r>
            <a:r>
              <a:rPr lang="en-US" dirty="0" smtClean="0"/>
              <a:t> 6</a:t>
            </a:r>
            <a:br>
              <a:rPr lang="en-US" dirty="0" smtClean="0"/>
            </a:br>
            <a:r>
              <a:rPr lang="en-US" dirty="0" smtClean="0"/>
              <a:t>Answer all the questions</a:t>
            </a:r>
            <a:br>
              <a:rPr lang="en-US" dirty="0" smtClean="0"/>
            </a:br>
            <a:endParaRPr lang="en-US" dirty="0"/>
          </a:p>
        </p:txBody>
      </p:sp>
      <p:sp>
        <p:nvSpPr>
          <p:cNvPr id="3" name="Subtitle 2"/>
          <p:cNvSpPr>
            <a:spLocks noGrp="1"/>
          </p:cNvSpPr>
          <p:nvPr>
            <p:ph type="subTitle" idx="1"/>
          </p:nvPr>
        </p:nvSpPr>
        <p:spPr/>
        <p:txBody>
          <a:bodyPr>
            <a:normAutofit/>
          </a:bodyPr>
          <a:lstStyle/>
          <a:p>
            <a:r>
              <a:rPr lang="en-US" dirty="0" smtClean="0"/>
              <a:t>ME297</a:t>
            </a:r>
          </a:p>
          <a:p>
            <a:r>
              <a:rPr lang="en-US" dirty="0" smtClean="0"/>
              <a:t>SJSU Eradat</a:t>
            </a:r>
          </a:p>
          <a:p>
            <a:r>
              <a:rPr lang="en-US" dirty="0" smtClean="0"/>
              <a:t>Due </a:t>
            </a:r>
            <a:r>
              <a:rPr lang="en-US" dirty="0" smtClean="0"/>
              <a:t>Thursday </a:t>
            </a:r>
            <a:r>
              <a:rPr lang="en-US" dirty="0" smtClean="0"/>
              <a:t>Nov.</a:t>
            </a:r>
            <a:r>
              <a:rPr lang="en-US" dirty="0" smtClean="0"/>
              <a:t> </a:t>
            </a:r>
            <a:r>
              <a:rPr lang="en-US" dirty="0" smtClean="0"/>
              <a:t>10</a:t>
            </a:r>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r>
              <a:rPr lang="en-US" dirty="0" smtClean="0"/>
              <a:t>6</a:t>
            </a:r>
            <a:r>
              <a:rPr lang="en-US" dirty="0" smtClean="0"/>
              <a:t>.1</a:t>
            </a:r>
            <a:r>
              <a:rPr lang="en-US" dirty="0" smtClean="0"/>
              <a:t>) Rules of thumb</a:t>
            </a:r>
            <a:endParaRPr lang="en-US" dirty="0"/>
          </a:p>
        </p:txBody>
      </p:sp>
      <p:sp>
        <p:nvSpPr>
          <p:cNvPr id="3" name="Content Placeholder 2"/>
          <p:cNvSpPr>
            <a:spLocks noGrp="1"/>
          </p:cNvSpPr>
          <p:nvPr>
            <p:ph idx="1"/>
          </p:nvPr>
        </p:nvSpPr>
        <p:spPr>
          <a:xfrm>
            <a:off x="457200" y="1257049"/>
            <a:ext cx="8229600" cy="4708525"/>
          </a:xfrm>
        </p:spPr>
        <p:txBody>
          <a:bodyPr>
            <a:normAutofit/>
          </a:bodyPr>
          <a:lstStyle/>
          <a:p>
            <a:r>
              <a:rPr lang="en-US" sz="1800" dirty="0" smtClean="0"/>
              <a:t>Decisions </a:t>
            </a:r>
            <a:r>
              <a:rPr lang="en-US" sz="1800" dirty="0"/>
              <a:t>are made by </a:t>
            </a:r>
            <a:r>
              <a:rPr lang="en-US" sz="1800" dirty="0" smtClean="0"/>
              <a:t>efficiently </a:t>
            </a:r>
            <a:r>
              <a:rPr lang="en-US" sz="1800" dirty="0"/>
              <a:t>applying “rules of thumb” to make quick approximations. Throughout your career, you should make sure to collect these and know how and when to use </a:t>
            </a:r>
            <a:r>
              <a:rPr lang="en-US" sz="1800" dirty="0" smtClean="0"/>
              <a:t>them (Jim Burge). As </a:t>
            </a:r>
            <a:r>
              <a:rPr lang="en-US" sz="1800" dirty="0"/>
              <a:t>part of your homework assignments, </a:t>
            </a:r>
            <a:r>
              <a:rPr lang="en-US" sz="1800" b="1" dirty="0"/>
              <a:t>you should review the relevant notes and find </a:t>
            </a:r>
            <a:r>
              <a:rPr lang="en-US" sz="1800" b="1" dirty="0" smtClean="0"/>
              <a:t>at least 6 useful </a:t>
            </a:r>
            <a:r>
              <a:rPr lang="en-US" sz="1800" b="1" dirty="0"/>
              <a:t>rules of thumb from the last </a:t>
            </a:r>
            <a:r>
              <a:rPr lang="en-US" sz="1800" b="1" dirty="0" smtClean="0"/>
              <a:t>week’s lecture notes </a:t>
            </a:r>
            <a:r>
              <a:rPr lang="en-US" sz="1800" b="1" dirty="0" smtClean="0"/>
              <a:t>LN14 </a:t>
            </a:r>
            <a:r>
              <a:rPr lang="en-US" sz="1800" b="1" dirty="0" smtClean="0"/>
              <a:t>– </a:t>
            </a:r>
            <a:r>
              <a:rPr lang="en-US" sz="1800" b="1" dirty="0" smtClean="0"/>
              <a:t>LN15</a:t>
            </a:r>
            <a:r>
              <a:rPr lang="en-US" sz="1800" dirty="0" smtClean="0"/>
              <a:t>. </a:t>
            </a:r>
            <a:r>
              <a:rPr lang="en-US" sz="1800" dirty="0"/>
              <a:t>Report them in the following </a:t>
            </a:r>
            <a:r>
              <a:rPr lang="en-US" sz="1800" dirty="0" smtClean="0"/>
              <a:t>format.</a:t>
            </a:r>
          </a:p>
          <a:p>
            <a:endParaRPr lang="en-US" sz="1800" b="1" dirty="0" smtClean="0"/>
          </a:p>
        </p:txBody>
      </p:sp>
      <p:graphicFrame>
        <p:nvGraphicFramePr>
          <p:cNvPr id="4" name="Table 3"/>
          <p:cNvGraphicFramePr>
            <a:graphicFrameLocks noGrp="1"/>
          </p:cNvGraphicFramePr>
          <p:nvPr/>
        </p:nvGraphicFramePr>
        <p:xfrm>
          <a:off x="357464" y="3114684"/>
          <a:ext cx="8594590" cy="3212316"/>
        </p:xfrm>
        <a:graphic>
          <a:graphicData uri="http://schemas.openxmlformats.org/drawingml/2006/table">
            <a:tbl>
              <a:tblPr firstRow="1" bandRow="1">
                <a:tableStyleId>{5C22544A-7EE6-4342-B048-85BDC9FD1C3A}</a:tableStyleId>
              </a:tblPr>
              <a:tblGrid>
                <a:gridCol w="1946892"/>
                <a:gridCol w="6647698"/>
              </a:tblGrid>
              <a:tr h="343871">
                <a:tc>
                  <a:txBody>
                    <a:bodyPr/>
                    <a:lstStyle/>
                    <a:p>
                      <a:r>
                        <a:rPr lang="en-US" b="1" dirty="0" smtClean="0"/>
                        <a:t>Name for Rule</a:t>
                      </a:r>
                      <a:endParaRPr lang="en-US" dirty="0"/>
                    </a:p>
                  </a:txBody>
                  <a:tcPr/>
                </a:tc>
                <a:tc>
                  <a:txBody>
                    <a:bodyPr/>
                    <a:lstStyle/>
                    <a:p>
                      <a:r>
                        <a:rPr lang="en-US" b="1" dirty="0" smtClean="0"/>
                        <a:t>Small Angle Approximation</a:t>
                      </a:r>
                      <a:endParaRPr lang="en-US" dirty="0"/>
                    </a:p>
                  </a:txBody>
                  <a:tcPr/>
                </a:tc>
              </a:tr>
              <a:tr h="343871">
                <a:tc>
                  <a:txBody>
                    <a:bodyPr/>
                    <a:lstStyle/>
                    <a:p>
                      <a:r>
                        <a:rPr lang="en-US" b="0" dirty="0" smtClean="0"/>
                        <a:t>The Rule of Thumb</a:t>
                      </a:r>
                      <a:endParaRPr lang="en-US" b="0" dirty="0"/>
                    </a:p>
                  </a:txBody>
                  <a:tcPr/>
                </a:tc>
                <a:tc>
                  <a:txBody>
                    <a:bodyPr/>
                    <a:lstStyle/>
                    <a:p>
                      <a:r>
                        <a:rPr lang="en-US" b="0" dirty="0" smtClean="0"/>
                        <a:t>sin </a:t>
                      </a:r>
                      <a:r>
                        <a:rPr lang="en-US" b="0" dirty="0" err="1" smtClean="0"/>
                        <a:t>θ</a:t>
                      </a:r>
                      <a:r>
                        <a:rPr lang="en-US" b="0" dirty="0" smtClean="0"/>
                        <a:t> ≅ </a:t>
                      </a:r>
                      <a:r>
                        <a:rPr lang="en-US" b="0" dirty="0" err="1" smtClean="0"/>
                        <a:t>θ</a:t>
                      </a:r>
                      <a:r>
                        <a:rPr lang="en-US" b="0" dirty="0" smtClean="0"/>
                        <a:t> (in</a:t>
                      </a:r>
                      <a:r>
                        <a:rPr lang="en-US" b="0" baseline="0" dirty="0" smtClean="0"/>
                        <a:t> </a:t>
                      </a:r>
                      <a:r>
                        <a:rPr lang="en-US" b="0" dirty="0" smtClean="0"/>
                        <a:t>radians)</a:t>
                      </a:r>
                      <a:endParaRPr lang="en-US" b="0" dirty="0"/>
                    </a:p>
                  </a:txBody>
                  <a:tcPr/>
                </a:tc>
              </a:tr>
              <a:tr h="1017757">
                <a:tc>
                  <a:txBody>
                    <a:bodyPr/>
                    <a:lstStyle/>
                    <a:p>
                      <a:r>
                        <a:rPr lang="en-US" b="0" dirty="0" smtClean="0"/>
                        <a:t>When is this used? </a:t>
                      </a:r>
                      <a:endParaRPr lang="en-US" b="0" dirty="0"/>
                    </a:p>
                  </a:txBody>
                  <a:tcPr/>
                </a:tc>
                <a:tc>
                  <a:txBody>
                    <a:bodyPr/>
                    <a:lstStyle/>
                    <a:p>
                      <a:r>
                        <a:rPr lang="en-US" b="0" dirty="0" smtClean="0"/>
                        <a:t>This is used for small angles (&lt; 0.2 radians or 11.5</a:t>
                      </a:r>
                      <a:r>
                        <a:rPr lang="en-US" b="0" baseline="30000" dirty="0" smtClean="0"/>
                        <a:t>0</a:t>
                      </a:r>
                      <a:r>
                        <a:rPr lang="en-US" b="0" dirty="0" smtClean="0"/>
                        <a:t>)</a:t>
                      </a:r>
                    </a:p>
                    <a:p>
                      <a:r>
                        <a:rPr lang="en-US" b="0" dirty="0" smtClean="0"/>
                        <a:t>Application of this approximation greatly simplifies analysis and calculation</a:t>
                      </a:r>
                      <a:endParaRPr lang="en-US" b="0" dirty="0"/>
                    </a:p>
                  </a:txBody>
                  <a:tcPr/>
                </a:tc>
              </a:tr>
              <a:tr h="1252624">
                <a:tc>
                  <a:txBody>
                    <a:bodyPr/>
                    <a:lstStyle/>
                    <a:p>
                      <a:r>
                        <a:rPr lang="en-US" b="0" dirty="0" smtClean="0"/>
                        <a:t>Limitations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The percent error in the approximation is roughly θ</a:t>
                      </a:r>
                      <a:r>
                        <a:rPr lang="en-US" b="0" baseline="30000" dirty="0" smtClean="0"/>
                        <a:t>2</a:t>
                      </a:r>
                      <a:r>
                        <a:rPr lang="en-US" b="0" dirty="0" smtClean="0"/>
                        <a:t>/6 </a:t>
                      </a:r>
                      <a:r>
                        <a:rPr lang="en-US" b="0" dirty="0" err="1" smtClean="0"/>
                        <a:t>x</a:t>
                      </a:r>
                      <a:r>
                        <a:rPr lang="en-US" b="0" dirty="0" smtClean="0"/>
                        <a:t> 100% so the approximation is valid to &lt; 1% for angles &lt; 0.24 radians (14°) and is valid to 0.01% (100ppm) for angles &lt; 1.4.</a:t>
                      </a:r>
                      <a:r>
                        <a:rPr lang="en-US" b="0" baseline="0" dirty="0" smtClean="0"/>
                        <a:t> </a:t>
                      </a:r>
                      <a:r>
                        <a:rPr lang="en-US" b="0" dirty="0" smtClean="0"/>
                        <a:t>(you</a:t>
                      </a:r>
                      <a:r>
                        <a:rPr lang="en-US" b="0" baseline="0" dirty="0" smtClean="0"/>
                        <a:t> find this by calculating (</a:t>
                      </a:r>
                      <a:r>
                        <a:rPr lang="en-US" b="0" dirty="0" smtClean="0"/>
                        <a:t>sin </a:t>
                      </a:r>
                      <a:r>
                        <a:rPr lang="en-US" b="0" dirty="0" err="1" smtClean="0"/>
                        <a:t>θ</a:t>
                      </a:r>
                      <a:r>
                        <a:rPr lang="en-US" b="0" dirty="0" smtClean="0"/>
                        <a:t> – </a:t>
                      </a:r>
                      <a:r>
                        <a:rPr lang="en-US" b="0" dirty="0" err="1" smtClean="0"/>
                        <a:t>θ</a:t>
                      </a:r>
                      <a:r>
                        <a:rPr lang="en-US" b="0" dirty="0" smtClean="0"/>
                        <a:t>)*100 for a range of angles and arguing when if</a:t>
                      </a:r>
                      <a:r>
                        <a:rPr lang="en-US" b="0" baseline="0" dirty="0" smtClean="0"/>
                        <a:t> you use it is a situation what kind of error you are signing up for) </a:t>
                      </a:r>
                      <a:r>
                        <a:rPr lang="en-US" b="0" dirty="0" smtClean="0"/>
                        <a:t> </a:t>
                      </a:r>
                    </a:p>
                  </a:txBody>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3008313" cy="484634"/>
          </a:xfrm>
        </p:spPr>
        <p:txBody>
          <a:bodyPr>
            <a:normAutofit/>
          </a:bodyPr>
          <a:lstStyle/>
          <a:p>
            <a:r>
              <a:rPr lang="en-US" dirty="0" smtClean="0"/>
              <a:t>6.2 </a:t>
            </a:r>
            <a:r>
              <a:rPr lang="en-US" dirty="0" smtClean="0"/>
              <a:t>Mirror mount</a:t>
            </a:r>
            <a:endParaRPr lang="en-US" dirty="0"/>
          </a:p>
        </p:txBody>
      </p:sp>
      <p:sp>
        <p:nvSpPr>
          <p:cNvPr id="4" name="Text Placeholder 3"/>
          <p:cNvSpPr>
            <a:spLocks noGrp="1"/>
          </p:cNvSpPr>
          <p:nvPr>
            <p:ph type="body" sz="half" idx="2"/>
          </p:nvPr>
        </p:nvSpPr>
        <p:spPr>
          <a:xfrm>
            <a:off x="457200" y="484635"/>
            <a:ext cx="5816600" cy="2341115"/>
          </a:xfrm>
        </p:spPr>
        <p:txBody>
          <a:bodyPr>
            <a:normAutofit fontScale="85000" lnSpcReduction="10000"/>
          </a:bodyPr>
          <a:lstStyle/>
          <a:p>
            <a:r>
              <a:rPr lang="en-US" dirty="0" smtClean="0"/>
              <a:t>This part is not due on Nov. 1</a:t>
            </a:r>
            <a:r>
              <a:rPr lang="en-US" baseline="30000" dirty="0" smtClean="0"/>
              <a:t>st</a:t>
            </a:r>
            <a:r>
              <a:rPr lang="en-US" dirty="0" smtClean="0"/>
              <a:t>. It is to get started with cad design.</a:t>
            </a:r>
          </a:p>
          <a:p>
            <a:pPr lvl="0"/>
            <a:r>
              <a:rPr lang="en-US" dirty="0" smtClean="0"/>
              <a:t>Understand the definition of a datum on a drawing. Make a CAD drawing for the 1” flat mirror mount that use ANSI Y14.5 conventions for dimensioning and tolerancing.</a:t>
            </a:r>
            <a:endParaRPr lang="en-US" b="1" dirty="0" smtClean="0"/>
          </a:p>
          <a:p>
            <a:pPr lvl="0"/>
            <a:r>
              <a:rPr lang="en-US" dirty="0" smtClean="0"/>
              <a:t>Correctly show dimensions for linear size, diameter, and radii. Make up the numbers and tolerances based on the following most important issues:</a:t>
            </a:r>
          </a:p>
          <a:p>
            <a:pPr marL="342900" lvl="0" indent="-342900">
              <a:buFont typeface="+mj-lt"/>
              <a:buAutoNum type="alphaLcParenR"/>
            </a:pPr>
            <a:r>
              <a:rPr lang="en-US" dirty="0" smtClean="0"/>
              <a:t>Diameter of the optics is 1”</a:t>
            </a:r>
          </a:p>
          <a:p>
            <a:pPr marL="342900" lvl="0" indent="-342900">
              <a:buFont typeface="+mj-lt"/>
              <a:buAutoNum type="alphaLcParenR"/>
            </a:pPr>
            <a:r>
              <a:rPr lang="en-US" dirty="0" smtClean="0"/>
              <a:t>center-to center of the holes is 30mm</a:t>
            </a:r>
          </a:p>
          <a:p>
            <a:pPr marL="342900" lvl="0" indent="-342900">
              <a:buFont typeface="+mj-lt"/>
              <a:buAutoNum type="alphaLcParenR"/>
            </a:pPr>
            <a:r>
              <a:rPr lang="en-US" dirty="0" smtClean="0"/>
              <a:t>Specs of the mirror to be mounted is given in the table. We want to preserve the mirror’s functionality and specs. </a:t>
            </a:r>
            <a:endParaRPr lang="en-US" b="1" dirty="0" smtClean="0"/>
          </a:p>
          <a:p>
            <a:pPr lvl="0"/>
            <a:r>
              <a:rPr lang="en-US" dirty="0" smtClean="0"/>
              <a:t>Use feature control frames to specify tolerances for straightness, flatness, roundness, profile, perpendicularity, parallelism, concentricity, position, and </a:t>
            </a:r>
            <a:r>
              <a:rPr lang="en-US" dirty="0" err="1" smtClean="0"/>
              <a:t>runout</a:t>
            </a:r>
            <a:r>
              <a:rPr lang="en-US" dirty="0" smtClean="0"/>
              <a:t>.  Define datum references as necessary.</a:t>
            </a:r>
            <a:endParaRPr lang="en-US" b="1" dirty="0" smtClean="0"/>
          </a:p>
          <a:p>
            <a:endParaRPr lang="en-US" dirty="0" smtClean="0"/>
          </a:p>
          <a:p>
            <a:endParaRPr lang="en-US" dirty="0" smtClean="0"/>
          </a:p>
          <a:p>
            <a:endParaRPr lang="en-US" dirty="0"/>
          </a:p>
        </p:txBody>
      </p:sp>
      <p:pic>
        <p:nvPicPr>
          <p:cNvPr id="6" name="Picture 5"/>
          <p:cNvPicPr>
            <a:picLocks noChangeAspect="1"/>
          </p:cNvPicPr>
          <p:nvPr/>
        </p:nvPicPr>
        <p:blipFill>
          <a:blip r:embed="rId2"/>
          <a:stretch>
            <a:fillRect/>
          </a:stretch>
        </p:blipFill>
        <p:spPr>
          <a:xfrm>
            <a:off x="6273800" y="273050"/>
            <a:ext cx="2870200" cy="2552700"/>
          </a:xfrm>
          <a:prstGeom prst="rect">
            <a:avLst/>
          </a:prstGeom>
        </p:spPr>
      </p:pic>
      <p:pic>
        <p:nvPicPr>
          <p:cNvPr id="7" name="Picture 6"/>
          <p:cNvPicPr>
            <a:picLocks noChangeAspect="1"/>
          </p:cNvPicPr>
          <p:nvPr/>
        </p:nvPicPr>
        <p:blipFill>
          <a:blip r:embed="rId3"/>
          <a:stretch>
            <a:fillRect/>
          </a:stretch>
        </p:blipFill>
        <p:spPr>
          <a:xfrm>
            <a:off x="1344821" y="2809043"/>
            <a:ext cx="6792462" cy="40410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6.3 Kinematic design</a:t>
            </a:r>
            <a:endParaRPr lang="en-US" dirty="0"/>
          </a:p>
        </p:txBody>
      </p:sp>
      <p:sp>
        <p:nvSpPr>
          <p:cNvPr id="6" name="Content Placeholder 5"/>
          <p:cNvSpPr>
            <a:spLocks noGrp="1"/>
          </p:cNvSpPr>
          <p:nvPr>
            <p:ph idx="1"/>
          </p:nvPr>
        </p:nvSpPr>
        <p:spPr/>
        <p:txBody>
          <a:bodyPr>
            <a:normAutofit fontScale="70000" lnSpcReduction="20000"/>
          </a:bodyPr>
          <a:lstStyle/>
          <a:p>
            <a:pPr marL="514350" indent="-514350">
              <a:buFont typeface="+mj-lt"/>
              <a:buAutoNum type="alphaLcParenR"/>
            </a:pPr>
            <a:r>
              <a:rPr lang="en-US" smtClean="0"/>
              <a:t>What is a kinematic design? Count advantages and disadvantages of it. </a:t>
            </a:r>
          </a:p>
          <a:p>
            <a:pPr marL="514350" indent="-514350">
              <a:buFont typeface="+mj-lt"/>
              <a:buAutoNum type="alphaLcParenR"/>
            </a:pPr>
            <a:r>
              <a:rPr lang="en-US" smtClean="0"/>
              <a:t>Under what condition a design is considered to be kinematic? </a:t>
            </a:r>
          </a:p>
          <a:p>
            <a:pPr marL="514350" indent="-514350">
              <a:buFont typeface="+mj-lt"/>
              <a:buAutoNum type="alphaLcParenR"/>
            </a:pPr>
            <a:r>
              <a:rPr lang="en-US" smtClean="0"/>
              <a:t>Is it possible for a kinematic design to act like a semi-kinematic or no kinematic at all? How? </a:t>
            </a:r>
          </a:p>
          <a:p>
            <a:pPr marL="514350" indent="-514350">
              <a:buFont typeface="+mj-lt"/>
              <a:buAutoNum type="alphaLcParenR"/>
            </a:pPr>
            <a:r>
              <a:rPr lang="en-US" smtClean="0"/>
              <a:t>What is the difference of kinematic and semi-kinematic design</a:t>
            </a:r>
            <a:endParaRPr lang="en-US" b="1" smtClean="0"/>
          </a:p>
          <a:p>
            <a:pPr marL="514350" indent="-514350">
              <a:buFont typeface="+mj-lt"/>
              <a:buAutoNum type="alphaLcParenR"/>
            </a:pPr>
            <a:r>
              <a:rPr lang="en-US" smtClean="0"/>
              <a:t>Find an optomechanical product or design that uses a kinematic interface.  Provide a drawing of this and a brief description.   Discuss the features that make this kinematic.  Provide the benefits and limitations of using this particular kinematic constraint.  (Any place that sells optomechanical hardware will have numerous kinematic mounts and stages to choose from.  You only need one. Hardware for optical design are preferred for this class) </a:t>
            </a:r>
            <a:endParaRPr lang="en-US" b="1" smtClean="0"/>
          </a:p>
          <a:p>
            <a:pPr marL="514350" indent="-514350">
              <a:buFont typeface="+mj-lt"/>
              <a:buAutoNum type="alphaLcParen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6.4 Solid mechanics</a:t>
            </a:r>
            <a:br>
              <a:rPr lang="en-US" sz="2400" dirty="0" smtClean="0"/>
            </a:br>
            <a:endParaRPr lang="en-US" sz="2400" dirty="0"/>
          </a:p>
        </p:txBody>
      </p:sp>
      <p:sp>
        <p:nvSpPr>
          <p:cNvPr id="5" name="Content Placeholder 4"/>
          <p:cNvSpPr>
            <a:spLocks noGrp="1"/>
          </p:cNvSpPr>
          <p:nvPr>
            <p:ph idx="1"/>
          </p:nvPr>
        </p:nvSpPr>
        <p:spPr/>
        <p:txBody>
          <a:bodyPr>
            <a:normAutofit fontScale="85000" lnSpcReduction="10000"/>
          </a:bodyPr>
          <a:lstStyle/>
          <a:p>
            <a:pPr marL="514350" lvl="0" indent="-514350">
              <a:buFont typeface="+mj-lt"/>
              <a:buAutoNum type="alphaLcParenR"/>
            </a:pPr>
            <a:r>
              <a:rPr lang="en-US" dirty="0" smtClean="0"/>
              <a:t>N</a:t>
            </a:r>
            <a:r>
              <a:rPr lang="en-US" dirty="0" smtClean="0"/>
              <a:t>ormal </a:t>
            </a:r>
            <a:r>
              <a:rPr lang="en-US" dirty="0" smtClean="0"/>
              <a:t>stress, strain and give their relationship.</a:t>
            </a:r>
            <a:endParaRPr lang="en-US" b="1" dirty="0" smtClean="0"/>
          </a:p>
          <a:p>
            <a:pPr marL="514350" lvl="0" indent="-514350">
              <a:buFont typeface="+mj-lt"/>
              <a:buAutoNum type="alphaLcParenR"/>
            </a:pPr>
            <a:r>
              <a:rPr lang="en-US" dirty="0" smtClean="0"/>
              <a:t>S</a:t>
            </a:r>
            <a:r>
              <a:rPr lang="en-US" dirty="0" smtClean="0"/>
              <a:t>hear </a:t>
            </a:r>
            <a:r>
              <a:rPr lang="en-US" dirty="0" smtClean="0"/>
              <a:t>stress and shear strain.  Give their relationship</a:t>
            </a:r>
            <a:endParaRPr lang="en-US" b="1" dirty="0" smtClean="0"/>
          </a:p>
          <a:p>
            <a:pPr marL="514350" lvl="0" indent="-514350">
              <a:buFont typeface="+mj-lt"/>
              <a:buAutoNum type="alphaLcParenR"/>
            </a:pPr>
            <a:r>
              <a:rPr lang="en-US" dirty="0" smtClean="0"/>
              <a:t>Poisson </a:t>
            </a:r>
            <a:r>
              <a:rPr lang="en-US" dirty="0" smtClean="0"/>
              <a:t>ratio</a:t>
            </a:r>
            <a:endParaRPr lang="en-US" b="1" dirty="0" smtClean="0"/>
          </a:p>
          <a:p>
            <a:pPr marL="514350" lvl="0" indent="-514350">
              <a:buFont typeface="+mj-lt"/>
              <a:buAutoNum type="alphaLcParenR"/>
            </a:pPr>
            <a:r>
              <a:rPr lang="en-US" dirty="0" smtClean="0"/>
              <a:t>B</a:t>
            </a:r>
            <a:r>
              <a:rPr lang="en-US" dirty="0" smtClean="0"/>
              <a:t>ulk </a:t>
            </a:r>
            <a:r>
              <a:rPr lang="en-US" dirty="0" smtClean="0"/>
              <a:t>modulus,</a:t>
            </a:r>
            <a:r>
              <a:rPr lang="en-US" dirty="0" smtClean="0"/>
              <a:t> and its  </a:t>
            </a:r>
            <a:r>
              <a:rPr lang="en-US" dirty="0" smtClean="0"/>
              <a:t>relationship to E and G</a:t>
            </a:r>
            <a:endParaRPr lang="en-US" b="1" dirty="0" smtClean="0"/>
          </a:p>
          <a:p>
            <a:pPr marL="514350" lvl="0" indent="-514350">
              <a:buFont typeface="+mj-lt"/>
              <a:buAutoNum type="alphaLcParenR"/>
            </a:pPr>
            <a:r>
              <a:rPr lang="en-US" dirty="0" smtClean="0"/>
              <a:t>Show the stress – strain curve for a </a:t>
            </a:r>
            <a:r>
              <a:rPr lang="en-US" dirty="0" smtClean="0"/>
              <a:t>metal</a:t>
            </a:r>
            <a:endParaRPr lang="en-US" b="1" dirty="0" smtClean="0"/>
          </a:p>
          <a:p>
            <a:pPr marL="514350" lvl="0" indent="-514350">
              <a:buFont typeface="+mj-lt"/>
              <a:buAutoNum type="alphaLcParenR"/>
            </a:pPr>
            <a:r>
              <a:rPr lang="en-US" dirty="0" smtClean="0"/>
              <a:t>Y</a:t>
            </a:r>
            <a:r>
              <a:rPr lang="en-US" dirty="0" smtClean="0"/>
              <a:t>ield </a:t>
            </a:r>
            <a:r>
              <a:rPr lang="en-US" dirty="0" smtClean="0"/>
              <a:t>strength</a:t>
            </a:r>
            <a:endParaRPr lang="en-US" b="1" dirty="0" smtClean="0"/>
          </a:p>
          <a:p>
            <a:pPr marL="514350" lvl="0" indent="-514350">
              <a:buFont typeface="+mj-lt"/>
              <a:buAutoNum type="alphaLcParenR"/>
            </a:pPr>
            <a:r>
              <a:rPr lang="en-US" dirty="0" smtClean="0"/>
              <a:t>Precision </a:t>
            </a:r>
            <a:r>
              <a:rPr lang="en-US" dirty="0" smtClean="0"/>
              <a:t>Elastic Limit (</a:t>
            </a:r>
            <a:r>
              <a:rPr lang="en-US" dirty="0" err="1" smtClean="0"/>
              <a:t>microyield</a:t>
            </a:r>
            <a:r>
              <a:rPr lang="en-US" dirty="0" smtClean="0"/>
              <a:t> strength)</a:t>
            </a:r>
            <a:endParaRPr lang="en-US" b="1" dirty="0" smtClean="0"/>
          </a:p>
          <a:p>
            <a:pPr marL="514350" lvl="0" indent="-514350">
              <a:buFont typeface="+mj-lt"/>
              <a:buAutoNum type="alphaLcParenR"/>
            </a:pPr>
            <a:r>
              <a:rPr lang="en-US" dirty="0" smtClean="0"/>
              <a:t>C</a:t>
            </a:r>
            <a:r>
              <a:rPr lang="en-US" dirty="0" smtClean="0"/>
              <a:t>ontact </a:t>
            </a:r>
            <a:r>
              <a:rPr lang="en-US" dirty="0" smtClean="0"/>
              <a:t>stress</a:t>
            </a:r>
            <a:r>
              <a:rPr lang="en-US" dirty="0" smtClean="0"/>
              <a:t> and its </a:t>
            </a:r>
            <a:r>
              <a:rPr lang="en-US" dirty="0" smtClean="0"/>
              <a:t>relations</a:t>
            </a:r>
            <a:r>
              <a:rPr lang="en-US" dirty="0" smtClean="0"/>
              <a:t> to </a:t>
            </a:r>
            <a:r>
              <a:rPr lang="en-US" dirty="0" smtClean="0"/>
              <a:t>stiffness and stress</a:t>
            </a:r>
            <a:endParaRPr lang="en-US" b="1" dirty="0" smtClean="0"/>
          </a:p>
          <a:p>
            <a:pPr marL="514350" indent="-514350">
              <a:buFont typeface="+mj-lt"/>
              <a:buAutoNum type="alphaLcParenR"/>
            </a:pPr>
            <a:endParaRPr lang="en-US" dirty="0"/>
          </a:p>
        </p:txBody>
      </p:sp>
      <p:sp>
        <p:nvSpPr>
          <p:cNvPr id="6" name="Text Placeholder 5"/>
          <p:cNvSpPr>
            <a:spLocks noGrp="1"/>
          </p:cNvSpPr>
          <p:nvPr>
            <p:ph type="body" sz="half" idx="2"/>
          </p:nvPr>
        </p:nvSpPr>
        <p:spPr/>
        <p:txBody>
          <a:bodyPr>
            <a:normAutofit/>
          </a:bodyPr>
          <a:lstStyle/>
          <a:p>
            <a:r>
              <a:rPr lang="en-US" sz="2000" dirty="0" smtClean="0"/>
              <a:t>Provide definition of the concepts listed in the next window. Proper drawing would be useful. </a:t>
            </a:r>
          </a:p>
          <a:p>
            <a:r>
              <a:rPr lang="en-US" sz="2000" dirty="0" smtClean="0"/>
              <a:t>Find </a:t>
            </a:r>
            <a:r>
              <a:rPr lang="en-US" sz="2000" dirty="0" smtClean="0"/>
              <a:t>the SI </a:t>
            </a:r>
            <a:r>
              <a:rPr lang="en-US" sz="2000" dirty="0" smtClean="0"/>
              <a:t>and common </a:t>
            </a:r>
            <a:r>
              <a:rPr lang="en-US" sz="2000" dirty="0" smtClean="0"/>
              <a:t>engineering units</a:t>
            </a:r>
            <a:r>
              <a:rPr lang="en-US" sz="2000" dirty="0" smtClean="0"/>
              <a:t> for each and </a:t>
            </a:r>
            <a:r>
              <a:rPr lang="en-US" sz="2000" dirty="0" smtClean="0"/>
              <a:t>their relationship.</a:t>
            </a:r>
            <a:r>
              <a:rPr lang="en-US" sz="2000" dirty="0" smtClean="0"/>
              <a:t> Provide </a:t>
            </a:r>
            <a:r>
              <a:rPr lang="en-US" sz="2000" dirty="0" smtClean="0"/>
              <a:t>a data table for the common material used in optomechanical design for the cases that </a:t>
            </a:r>
            <a:r>
              <a:rPr lang="en-US" sz="2000" dirty="0" smtClean="0"/>
              <a:t>apply. Mention the source.  </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4980</TotalTime>
  <Words>630</Words>
  <Application>Microsoft Macintosh PowerPoint</Application>
  <PresentationFormat>On-screen Show (4:3)</PresentationFormat>
  <Paragraphs>41</Paragraphs>
  <Slides>5</Slides>
  <Notes>0</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Office Theme</vt:lpstr>
      <vt:lpstr>Homework 6 Answer all the questions </vt:lpstr>
      <vt:lpstr>6.1) Rules of thumb</vt:lpstr>
      <vt:lpstr>6.2 Mirror mount</vt:lpstr>
      <vt:lpstr>6.3 Kinematic design</vt:lpstr>
      <vt:lpstr>6.4 Solid mechanics </vt:lpstr>
    </vt:vector>
  </TitlesOfParts>
  <Company>Apple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Homework1</dc:title>
  <dc:creator>Nayer Eradat</dc:creator>
  <cp:lastModifiedBy>Nayer Eradat</cp:lastModifiedBy>
  <cp:revision>22</cp:revision>
  <cp:lastPrinted>2011-11-02T23:59:37Z</cp:lastPrinted>
  <dcterms:created xsi:type="dcterms:W3CDTF">2011-11-02T23:29:57Z</dcterms:created>
  <dcterms:modified xsi:type="dcterms:W3CDTF">2011-11-02T23:59:53Z</dcterms:modified>
</cp:coreProperties>
</file>