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Default Extension="pict" ContentType="image/pict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Default Extension="vml" ContentType="application/vnd.openxmlformats-officedocument.vmlDrawing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0"/>
  </p:notesMasterIdLst>
  <p:sldIdLst>
    <p:sldId id="261" r:id="rId2"/>
    <p:sldId id="258" r:id="rId3"/>
    <p:sldId id="262" r:id="rId4"/>
    <p:sldId id="263" r:id="rId5"/>
    <p:sldId id="264" r:id="rId6"/>
    <p:sldId id="265" r:id="rId7"/>
    <p:sldId id="267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7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3B15C-5518-7143-8693-3CFF2DE359C0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E33863-6A75-564A-A8FC-87B0CC8F3F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943E-BE7E-8D45-AFAB-2F0D6900CD1A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B986-FDF3-374B-83FC-2726676B89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943E-BE7E-8D45-AFAB-2F0D6900CD1A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B986-FDF3-374B-83FC-2726676B89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943E-BE7E-8D45-AFAB-2F0D6900CD1A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B986-FDF3-374B-83FC-2726676B89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943E-BE7E-8D45-AFAB-2F0D6900CD1A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B986-FDF3-374B-83FC-2726676B89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943E-BE7E-8D45-AFAB-2F0D6900CD1A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B986-FDF3-374B-83FC-2726676B89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943E-BE7E-8D45-AFAB-2F0D6900CD1A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B986-FDF3-374B-83FC-2726676B89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943E-BE7E-8D45-AFAB-2F0D6900CD1A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B986-FDF3-374B-83FC-2726676B89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943E-BE7E-8D45-AFAB-2F0D6900CD1A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B986-FDF3-374B-83FC-2726676B89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943E-BE7E-8D45-AFAB-2F0D6900CD1A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B986-FDF3-374B-83FC-2726676B89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943E-BE7E-8D45-AFAB-2F0D6900CD1A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B986-FDF3-374B-83FC-2726676B89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943E-BE7E-8D45-AFAB-2F0D6900CD1A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B986-FDF3-374B-83FC-2726676B89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0943E-BE7E-8D45-AFAB-2F0D6900CD1A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BB986-FDF3-374B-83FC-2726676B89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8.xml"/><Relationship Id="rId3" Type="http://schemas.openxmlformats.org/officeDocument/2006/relationships/oleObject" Target="Macintosh%20HD:Users:ali-nayermotamed:Desktop:296ME:Burg%20OpSci:homework%206.doc!OLE_LINK1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8.xml"/><Relationship Id="rId3" Type="http://schemas.openxmlformats.org/officeDocument/2006/relationships/oleObject" Target="Macintosh%20HD:Users:ali-nayermotamed:Desktop:296ME:Burg%20OpSci:homework%206.doc!OLE_LINK3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8.xml"/><Relationship Id="rId3" Type="http://schemas.openxmlformats.org/officeDocument/2006/relationships/oleObject" Target="Macintosh%20HD:Users:ali-nayermotamed:Desktop:296ME:Burg%20OpSci:homework%205.doc!OLE_LINK5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7557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Homework 5</a:t>
            </a:r>
            <a:br>
              <a:rPr lang="en-US" dirty="0" smtClean="0"/>
            </a:br>
            <a:r>
              <a:rPr lang="en-US" dirty="0" smtClean="0"/>
              <a:t>Answer all the questions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ME297</a:t>
            </a:r>
          </a:p>
          <a:p>
            <a:r>
              <a:rPr lang="en-US" dirty="0" smtClean="0"/>
              <a:t>SJSU Eradat</a:t>
            </a:r>
          </a:p>
          <a:p>
            <a:r>
              <a:rPr lang="en-US" dirty="0" smtClean="0"/>
              <a:t>Due Tuesday Nov.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/>
            <a:r>
              <a:rPr lang="en-US" dirty="0" smtClean="0"/>
              <a:t>5.1) Rules of thumb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7049"/>
            <a:ext cx="8229600" cy="4708525"/>
          </a:xfrm>
        </p:spPr>
        <p:txBody>
          <a:bodyPr>
            <a:normAutofit/>
          </a:bodyPr>
          <a:lstStyle/>
          <a:p>
            <a:r>
              <a:rPr lang="en-US" sz="1800" dirty="0" smtClean="0"/>
              <a:t>Decisions </a:t>
            </a:r>
            <a:r>
              <a:rPr lang="en-US" sz="1800" dirty="0"/>
              <a:t>are made by </a:t>
            </a:r>
            <a:r>
              <a:rPr lang="en-US" sz="1800" dirty="0" smtClean="0"/>
              <a:t>efficiently </a:t>
            </a:r>
            <a:r>
              <a:rPr lang="en-US" sz="1800" dirty="0"/>
              <a:t>applying “rules of thumb” to make quick approximations. Throughout your career, you should make sure to collect these and know how and when to use </a:t>
            </a:r>
            <a:r>
              <a:rPr lang="en-US" sz="1800" dirty="0" smtClean="0"/>
              <a:t>them (Jim Burge). As </a:t>
            </a:r>
            <a:r>
              <a:rPr lang="en-US" sz="1800" dirty="0"/>
              <a:t>part of your homework assignments, </a:t>
            </a:r>
            <a:r>
              <a:rPr lang="en-US" sz="1800" b="1" dirty="0"/>
              <a:t>you should review the relevant notes and find </a:t>
            </a:r>
            <a:r>
              <a:rPr lang="en-US" sz="1800" b="1" dirty="0" smtClean="0"/>
              <a:t>at least 6 useful </a:t>
            </a:r>
            <a:r>
              <a:rPr lang="en-US" sz="1800" b="1" dirty="0"/>
              <a:t>rules of thumb from the last </a:t>
            </a:r>
            <a:r>
              <a:rPr lang="en-US" sz="1800" b="1" dirty="0" smtClean="0"/>
              <a:t>week’s lecture notes LN11 – LN13</a:t>
            </a:r>
            <a:r>
              <a:rPr lang="en-US" sz="1800" dirty="0" smtClean="0"/>
              <a:t>. </a:t>
            </a:r>
            <a:r>
              <a:rPr lang="en-US" sz="1800" dirty="0"/>
              <a:t>Report them in the following </a:t>
            </a:r>
            <a:r>
              <a:rPr lang="en-US" sz="1800" dirty="0" smtClean="0"/>
              <a:t>format.</a:t>
            </a:r>
          </a:p>
          <a:p>
            <a:endParaRPr lang="en-US" sz="1800" b="1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7464" y="3114684"/>
          <a:ext cx="8594590" cy="3212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6892"/>
                <a:gridCol w="6647698"/>
              </a:tblGrid>
              <a:tr h="34387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Name for Rule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Small Angle Approximation</a:t>
                      </a:r>
                      <a:endParaRPr lang="en-US" dirty="0"/>
                    </a:p>
                  </a:txBody>
                  <a:tcPr/>
                </a:tc>
              </a:tr>
              <a:tr h="343871">
                <a:tc>
                  <a:txBody>
                    <a:bodyPr/>
                    <a:lstStyle/>
                    <a:p>
                      <a:r>
                        <a:rPr lang="en-US" b="0" dirty="0" smtClean="0"/>
                        <a:t>The Rule of Thumb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sin </a:t>
                      </a:r>
                      <a:r>
                        <a:rPr lang="en-US" b="0" dirty="0" err="1" smtClean="0"/>
                        <a:t>θ</a:t>
                      </a:r>
                      <a:r>
                        <a:rPr lang="en-US" b="0" dirty="0" smtClean="0"/>
                        <a:t> ≅ </a:t>
                      </a:r>
                      <a:r>
                        <a:rPr lang="en-US" b="0" dirty="0" err="1" smtClean="0"/>
                        <a:t>θ</a:t>
                      </a:r>
                      <a:r>
                        <a:rPr lang="en-US" b="0" dirty="0" smtClean="0"/>
                        <a:t> (in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n-US" b="0" dirty="0" smtClean="0"/>
                        <a:t>radians)</a:t>
                      </a:r>
                      <a:endParaRPr lang="en-US" b="0" dirty="0"/>
                    </a:p>
                  </a:txBody>
                  <a:tcPr/>
                </a:tc>
              </a:tr>
              <a:tr h="1017757">
                <a:tc>
                  <a:txBody>
                    <a:bodyPr/>
                    <a:lstStyle/>
                    <a:p>
                      <a:r>
                        <a:rPr lang="en-US" b="0" dirty="0" smtClean="0"/>
                        <a:t>When is this used? 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This is used for small angles (&lt; 0.2 radians or 11.5</a:t>
                      </a:r>
                      <a:r>
                        <a:rPr lang="en-US" b="0" baseline="30000" dirty="0" smtClean="0"/>
                        <a:t>0</a:t>
                      </a:r>
                      <a:r>
                        <a:rPr lang="en-US" b="0" dirty="0" smtClean="0"/>
                        <a:t>)</a:t>
                      </a:r>
                    </a:p>
                    <a:p>
                      <a:r>
                        <a:rPr lang="en-US" b="0" dirty="0" smtClean="0"/>
                        <a:t>Application of this approximation greatly simplifies analysis and calculation</a:t>
                      </a:r>
                      <a:endParaRPr lang="en-US" b="0" dirty="0"/>
                    </a:p>
                  </a:txBody>
                  <a:tcPr/>
                </a:tc>
              </a:tr>
              <a:tr h="1252624">
                <a:tc>
                  <a:txBody>
                    <a:bodyPr/>
                    <a:lstStyle/>
                    <a:p>
                      <a:r>
                        <a:rPr lang="en-US" b="0" dirty="0" smtClean="0"/>
                        <a:t>Limitations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/>
                        <a:t>The percent error in the approximation is roughly θ</a:t>
                      </a:r>
                      <a:r>
                        <a:rPr lang="en-US" b="0" baseline="30000" dirty="0" smtClean="0"/>
                        <a:t>2</a:t>
                      </a:r>
                      <a:r>
                        <a:rPr lang="en-US" b="0" dirty="0" smtClean="0"/>
                        <a:t>/6 </a:t>
                      </a:r>
                      <a:r>
                        <a:rPr lang="en-US" b="0" dirty="0" err="1" smtClean="0"/>
                        <a:t>x</a:t>
                      </a:r>
                      <a:r>
                        <a:rPr lang="en-US" b="0" dirty="0" smtClean="0"/>
                        <a:t> 100% so the approximation is valid to &lt; 1% for angles &lt; 0.24 radians (14°) and is valid to 0.01% (100ppm) for angles &lt; 1.4.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n-US" b="0" dirty="0" smtClean="0"/>
                        <a:t>(you</a:t>
                      </a:r>
                      <a:r>
                        <a:rPr lang="en-US" b="0" baseline="0" dirty="0" smtClean="0"/>
                        <a:t> find this by calculating (</a:t>
                      </a:r>
                      <a:r>
                        <a:rPr lang="en-US" b="0" dirty="0" smtClean="0"/>
                        <a:t>sin </a:t>
                      </a:r>
                      <a:r>
                        <a:rPr lang="en-US" b="0" dirty="0" err="1" smtClean="0"/>
                        <a:t>θ</a:t>
                      </a:r>
                      <a:r>
                        <a:rPr lang="en-US" b="0" dirty="0" smtClean="0"/>
                        <a:t> – </a:t>
                      </a:r>
                      <a:r>
                        <a:rPr lang="en-US" b="0" dirty="0" err="1" smtClean="0"/>
                        <a:t>θ</a:t>
                      </a:r>
                      <a:r>
                        <a:rPr lang="en-US" b="0" dirty="0" smtClean="0"/>
                        <a:t>)*100 for a range of angles and arguing when if</a:t>
                      </a:r>
                      <a:r>
                        <a:rPr lang="en-US" b="0" baseline="0" dirty="0" smtClean="0"/>
                        <a:t> you use it is a situation what kind of error you are signing up for) </a:t>
                      </a:r>
                      <a:r>
                        <a:rPr lang="en-US" b="0" dirty="0" smtClean="0"/>
                        <a:t> 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5.2) Free Body diagrams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Correct the free body diagrams for 4 of the 5 cases. 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-1014" r="-1014"/>
          <a:stretch>
            <a:fillRect/>
          </a:stretch>
        </p:blipFill>
        <p:spPr>
          <a:xfrm>
            <a:off x="3336585" y="0"/>
            <a:ext cx="5807415" cy="664967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5.3 Static determinacy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394941" cy="46910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Of the following cases which ones have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Static </a:t>
            </a:r>
            <a:r>
              <a:rPr lang="en-US" sz="2000" dirty="0" err="1" smtClean="0"/>
              <a:t>determinancy</a:t>
            </a:r>
            <a:endParaRPr lang="en-US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000" dirty="0" err="1" smtClean="0"/>
              <a:t>Overconstraint</a:t>
            </a:r>
            <a:endParaRPr lang="en-US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000" dirty="0" err="1" smtClean="0"/>
              <a:t>Underconstraint</a:t>
            </a:r>
            <a:endParaRPr lang="en-US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Simultaneous </a:t>
            </a:r>
            <a:r>
              <a:rPr lang="en-US" sz="2000" dirty="0" err="1" smtClean="0"/>
              <a:t>overconstraint</a:t>
            </a:r>
            <a:r>
              <a:rPr lang="en-US" sz="2000" dirty="0" smtClean="0"/>
              <a:t> and </a:t>
            </a:r>
            <a:r>
              <a:rPr lang="en-US" sz="2000" dirty="0" err="1" smtClean="0"/>
              <a:t>underconstraint</a:t>
            </a:r>
            <a:r>
              <a:rPr lang="en-US" sz="2000" dirty="0" smtClean="0"/>
              <a:t>.</a:t>
            </a:r>
          </a:p>
          <a:p>
            <a:pPr marL="342900" indent="-342900"/>
            <a:r>
              <a:rPr lang="en-US" sz="2000" dirty="0" smtClean="0"/>
              <a:t>Suggest proper modifications to correct them. 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141" y="306473"/>
            <a:ext cx="5334351" cy="27131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4193" y="2986211"/>
            <a:ext cx="2959164" cy="35962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35178" y="273049"/>
            <a:ext cx="388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35686" y="3362152"/>
            <a:ext cx="380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B)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73532"/>
          </a:xfrm>
        </p:spPr>
        <p:txBody>
          <a:bodyPr/>
          <a:lstStyle/>
          <a:p>
            <a:r>
              <a:rPr lang="en-US" dirty="0" smtClean="0"/>
              <a:t>5.4</a:t>
            </a:r>
            <a:endParaRPr lang="en-US" dirty="0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457200" y="846582"/>
            <a:ext cx="3008313" cy="5279581"/>
          </a:xfrm>
        </p:spPr>
        <p:txBody>
          <a:bodyPr>
            <a:normAutofit/>
          </a:bodyPr>
          <a:lstStyle/>
          <a:p>
            <a:r>
              <a:rPr lang="en-US" dirty="0" smtClean="0"/>
              <a:t>The homogeneous cylinder has a mass of 40 kg and rests on</a:t>
            </a:r>
            <a:r>
              <a:rPr lang="en-US" dirty="0" smtClean="0"/>
              <a:t> the surfaces which </a:t>
            </a:r>
            <a:r>
              <a:rPr lang="en-US" dirty="0" smtClean="0"/>
              <a:t>are inclined at 30 and 60 degrees respectively from the horizontal. </a:t>
            </a:r>
          </a:p>
          <a:p>
            <a:r>
              <a:rPr lang="en-US" dirty="0" smtClean="0"/>
              <a:t>Determine the</a:t>
            </a:r>
            <a:r>
              <a:rPr lang="en-US" dirty="0" smtClean="0"/>
              <a:t> contact forces </a:t>
            </a:r>
          </a:p>
          <a:p>
            <a:pPr marL="342900" indent="-342900">
              <a:buFont typeface="+mj-lt"/>
              <a:buAutoNum type="alphaLcParenR"/>
            </a:pPr>
            <a:r>
              <a:rPr lang="en-US" dirty="0" smtClean="0"/>
              <a:t>For smooth surface without friction</a:t>
            </a:r>
          </a:p>
          <a:p>
            <a:pPr marL="342900" indent="-342900">
              <a:buFont typeface="+mj-lt"/>
              <a:buAutoNum type="alphaLcParenR"/>
            </a:pPr>
            <a:r>
              <a:rPr lang="en-US" dirty="0" smtClean="0"/>
              <a:t>For rough surfaces with coefficient of friction 0.4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-14061" y="3416129"/>
            <a:ext cx="3589111" cy="1964988"/>
            <a:chOff x="-14061" y="3416129"/>
            <a:chExt cx="3589111" cy="1964988"/>
          </a:xfrm>
        </p:grpSpPr>
        <p:graphicFrame>
          <p:nvGraphicFramePr>
            <p:cNvPr id="21507" name="Object 3"/>
            <p:cNvGraphicFramePr>
              <a:graphicFrameLocks noChangeAspect="1"/>
            </p:cNvGraphicFramePr>
            <p:nvPr/>
          </p:nvGraphicFramePr>
          <p:xfrm>
            <a:off x="-14061" y="3416129"/>
            <a:ext cx="3589111" cy="1964988"/>
          </p:xfrm>
          <a:graphic>
            <a:graphicData uri="http://schemas.openxmlformats.org/presentationml/2006/ole">
              <p:oleObj spid="_x0000_s21507" name="Document" r:id="rId3" imgW="2273300" imgH="1244600" progId="Word.Document.12">
                <p:link updateAutomatic="1"/>
              </p:oleObj>
            </a:graphicData>
          </a:graphic>
        </p:graphicFrame>
        <p:sp>
          <p:nvSpPr>
            <p:cNvPr id="16" name="Rectangle 15"/>
            <p:cNvSpPr/>
            <p:nvPr/>
          </p:nvSpPr>
          <p:spPr>
            <a:xfrm>
              <a:off x="918995" y="4746078"/>
              <a:ext cx="200508" cy="2673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02794" y="4712654"/>
              <a:ext cx="318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5.5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>
              <a:defRPr/>
            </a:pPr>
            <a:r>
              <a:rPr lang="en-US" b="1" dirty="0" smtClean="0"/>
              <a:t>The uniform bar AB is 30 kg including the end rollers. It is supported by the horizontal and vertical surfaces and by the wire AC. </a:t>
            </a:r>
          </a:p>
          <a:p>
            <a:pPr marL="457200" lvl="0" indent="-457200">
              <a:buFont typeface="+mj-lt"/>
              <a:buAutoNum type="alphaLcParenR"/>
              <a:defRPr/>
            </a:pPr>
            <a:r>
              <a:rPr lang="en-US" b="1" dirty="0" smtClean="0"/>
              <a:t>Calculate the tension T in the wire and the reaction against the rollers at A and B on the earth.</a:t>
            </a:r>
          </a:p>
          <a:p>
            <a:pPr marL="457200" lvl="0" indent="-457200">
              <a:buFont typeface="+mj-lt"/>
              <a:buAutoNum type="alphaLcParenR"/>
              <a:defRPr/>
            </a:pPr>
            <a:r>
              <a:rPr lang="en-US" b="1" dirty="0" smtClean="0"/>
              <a:t>Repeat the calculations for the structure on the Mars.   </a:t>
            </a:r>
          </a:p>
          <a:p>
            <a:endParaRPr lang="en-US" dirty="0"/>
          </a:p>
        </p:txBody>
      </p:sp>
      <p:sp>
        <p:nvSpPr>
          <p:cNvPr id="8" name="Text Placeholder 11"/>
          <p:cNvSpPr txBox="1">
            <a:spLocks/>
          </p:cNvSpPr>
          <p:nvPr/>
        </p:nvSpPr>
        <p:spPr>
          <a:xfrm>
            <a:off x="4645025" y="1535112"/>
            <a:ext cx="4041775" cy="14729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196850" y="3784982"/>
          <a:ext cx="3579384" cy="2825829"/>
        </p:xfrm>
        <a:graphic>
          <a:graphicData uri="http://schemas.openxmlformats.org/presentationml/2006/ole">
            <p:oleObj spid="_x0000_s22530" name="Document" r:id="rId3" imgW="3378200" imgH="2667000" progId="Word.Document.12">
              <p:link updateAutomatic="1"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27218" cy="1162050"/>
          </a:xfrm>
        </p:spPr>
        <p:txBody>
          <a:bodyPr>
            <a:normAutofit/>
          </a:bodyPr>
          <a:lstStyle/>
          <a:p>
            <a:r>
              <a:rPr lang="en-US" smtClean="0"/>
              <a:t>5.6) </a:t>
            </a:r>
            <a:r>
              <a:rPr lang="en-US" dirty="0" smtClean="0"/>
              <a:t>ISO 10110 Drawings: For the lens below, define each of the quantities indicated 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641799" y="1147111"/>
          <a:ext cx="8188122" cy="5366868"/>
        </p:xfrm>
        <a:graphic>
          <a:graphicData uri="http://schemas.openxmlformats.org/presentationml/2006/ole">
            <p:oleObj spid="_x0000_s28675" name="Document" r:id="rId3" imgW="6413500" imgH="4203700" progId="Word.Document.12">
              <p:link updateAutomatic="1"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3008313" cy="484634"/>
          </a:xfrm>
        </p:spPr>
        <p:txBody>
          <a:bodyPr>
            <a:normAutofit/>
          </a:bodyPr>
          <a:lstStyle/>
          <a:p>
            <a:r>
              <a:rPr lang="en-US" dirty="0" smtClean="0"/>
              <a:t>6.1 Mirror mount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84635"/>
            <a:ext cx="5816600" cy="2341115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This part is not due on Nov. 1</a:t>
            </a:r>
            <a:r>
              <a:rPr lang="en-US" baseline="30000" dirty="0" smtClean="0"/>
              <a:t>st</a:t>
            </a:r>
            <a:r>
              <a:rPr lang="en-US" dirty="0" smtClean="0"/>
              <a:t>. It is to get started with cad design.</a:t>
            </a:r>
          </a:p>
          <a:p>
            <a:pPr lvl="0"/>
            <a:r>
              <a:rPr lang="en-US" dirty="0" smtClean="0"/>
              <a:t>Understand the definition of a datum on a drawing. Make a CAD drawing for the 1” flat mirror mount that use ANSI Y14.5 conventions for dimensioning and tolerancing.</a:t>
            </a:r>
            <a:endParaRPr lang="en-US" b="1" dirty="0" smtClean="0"/>
          </a:p>
          <a:p>
            <a:pPr lvl="0"/>
            <a:r>
              <a:rPr lang="en-US" dirty="0" smtClean="0"/>
              <a:t>Correctly show dimensions for linear size, diameter, and radii. Make up the numbers and tolerances based on the following most important issues: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Diameter of the optics is 1”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center-to center of the holes is 30mm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Specs of the mirror to be mounted is given in the table. We</a:t>
            </a:r>
            <a:r>
              <a:rPr lang="en-US" dirty="0" smtClean="0"/>
              <a:t> want </a:t>
            </a:r>
            <a:r>
              <a:rPr lang="en-US" dirty="0" smtClean="0"/>
              <a:t>to preserve the mirror’s functionality and specs. </a:t>
            </a:r>
            <a:endParaRPr lang="en-US" b="1" dirty="0" smtClean="0"/>
          </a:p>
          <a:p>
            <a:pPr lvl="0"/>
            <a:r>
              <a:rPr lang="en-US" dirty="0" smtClean="0"/>
              <a:t>Use feature control frames to specify tolerances for straightness, flatness, roundness, profile, perpendicularity, parallelism, concentricity, position, and </a:t>
            </a:r>
            <a:r>
              <a:rPr lang="en-US" dirty="0" err="1" smtClean="0"/>
              <a:t>runout</a:t>
            </a:r>
            <a:r>
              <a:rPr lang="en-US" dirty="0" smtClean="0"/>
              <a:t>.  Define datum references as necessary.</a:t>
            </a:r>
            <a:endParaRPr lang="en-US" b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3800" y="273050"/>
            <a:ext cx="2870200" cy="2552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821" y="2809043"/>
            <a:ext cx="6792462" cy="40410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4952</TotalTime>
  <Words>552</Words>
  <Application>Microsoft Macintosh PowerPoint</Application>
  <PresentationFormat>On-screen Show (4:3)</PresentationFormat>
  <Paragraphs>46</Paragraphs>
  <Slides>8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Office Theme</vt:lpstr>
      <vt:lpstr>Macintosh HD:Users:ali-nayermotamed:Desktop:296ME:Burg OpSci:homework 6.doc!OLE_LINK1</vt:lpstr>
      <vt:lpstr>Macintosh HD:Users:ali-nayermotamed:Desktop:296ME:Burg OpSci:homework 6.doc!OLE_LINK3</vt:lpstr>
      <vt:lpstr>Macintosh HD:Users:ali-nayermotamed:Desktop:296ME:Burg OpSci:homework 5.doc!OLE_LINK5</vt:lpstr>
      <vt:lpstr>Homework 5 Answer all the questions </vt:lpstr>
      <vt:lpstr>5.1) Rules of thumb</vt:lpstr>
      <vt:lpstr>5.2) Free Body diagrams</vt:lpstr>
      <vt:lpstr>5.3 Static determinacy</vt:lpstr>
      <vt:lpstr>5.4</vt:lpstr>
      <vt:lpstr>5.5</vt:lpstr>
      <vt:lpstr>5.6) ISO 10110 Drawings: For the lens below, define each of the quantities indicated  </vt:lpstr>
      <vt:lpstr>6.1 Mirror mount</vt:lpstr>
    </vt:vector>
  </TitlesOfParts>
  <Company>Apple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Homework1</dc:title>
  <dc:creator>Nayer Eradat</dc:creator>
  <cp:lastModifiedBy>Nayer Eradat</cp:lastModifiedBy>
  <cp:revision>20</cp:revision>
  <dcterms:created xsi:type="dcterms:W3CDTF">2011-10-28T02:07:40Z</dcterms:created>
  <dcterms:modified xsi:type="dcterms:W3CDTF">2011-10-28T02:10:55Z</dcterms:modified>
</cp:coreProperties>
</file>